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Balsamiq Sans" panose="020B0604020202020204" charset="0"/>
      <p:regular r:id="rId27"/>
      <p:bold r:id="rId28"/>
      <p:italic r:id="rId29"/>
      <p:boldItalic r:id="rId30"/>
    </p:embeddedFont>
    <p:embeddedFont>
      <p:font typeface="McLaren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7b721076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7b721076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7b721076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7b721076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7b721076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7b721076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7b721076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7b721076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7b721076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7b721076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7b721076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7b721076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7b721076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7b721076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7b721076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7b721076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7b721076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7b721076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7b721076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7b721076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7d226d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7d226d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7b721076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17b721076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7b721076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7b721076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7b721076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7b721076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7b7210767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17b7210767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7b7210767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7b7210767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7b721076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7b721076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7b721076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7b721076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7b721076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7b721076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7b721076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7b721076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7b721076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7b721076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7b721076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7b721076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7b721076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7b721076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dqw_zYdE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dNbBgGoRv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oritelevision.com/shows/kia-mau/waiat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aoritelevision.com/shows/kia-mau/kia-mau-video-extras/kia-mau-building-block-51-toia-mai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1KAInw302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1bMu78TPvw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oritelevision.com/shows/kia-mau/waiat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9rZhkOSYuw4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m78MW1df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lPqre4c01hg" TargetMode="External"/><Relationship Id="rId5" Type="http://schemas.openxmlformats.org/officeDocument/2006/relationships/hyperlink" Target="https://www.youtube.com/watch?v=osX4CacWWCQ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eJHToYOQ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UVHcasSK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up3Io_L_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I5cxm7QMV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O14ehsWQ5B8zv-jE_BwTw3rs4Uq6hUU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Vt21k8HbvrZVnZEV5pHV1Ilb5vvEQCc7" TargetMode="External"/><Relationship Id="rId7" Type="http://schemas.openxmlformats.org/officeDocument/2006/relationships/hyperlink" Target="https://www.youtube.com/watch?v=uXM_j2BZG_E&amp;list=PLVt21k8HbvrZVnZEV5pHV1Ilb5vvEQCc7&amp;index=1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46aPPipFnkI&amp;list=PLVt21k8HbvrZVnZEV5pHV1Ilb5vvEQCc7&amp;index=22" TargetMode="External"/><Relationship Id="rId5" Type="http://schemas.openxmlformats.org/officeDocument/2006/relationships/hyperlink" Target="https://www.youtube.com/watch?v=sO4ua8kV7zY&amp;list=PLVt21k8HbvrZVnZEV5pHV1Ilb5vvEQCc7&amp;index=20" TargetMode="External"/><Relationship Id="rId4" Type="http://schemas.openxmlformats.org/officeDocument/2006/relationships/hyperlink" Target="https://www.youtube.com/watch?v=cmpiO-ArP08&amp;list=PLVt21k8HbvrZVnZEV5pHV1Ilb5vvEQCc7&amp;index=2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ehiku.nz/te-hiku-tv/haukainga/4878/te-matatini-haka-tautoko" TargetMode="External"/><Relationship Id="rId3" Type="http://schemas.openxmlformats.org/officeDocument/2006/relationships/hyperlink" Target="https://www.youtube.com/watch?v=nVeJHToYOQk" TargetMode="External"/><Relationship Id="rId7" Type="http://schemas.openxmlformats.org/officeDocument/2006/relationships/hyperlink" Target="https://www.youtube.com/watch?v=0zaDB_XpFLo" TargetMode="External"/><Relationship Id="rId12" Type="http://schemas.openxmlformats.org/officeDocument/2006/relationships/hyperlink" Target="https://www.youtube.com/watch?v=58Fcm_zzYq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D7qM_EJlRzk" TargetMode="External"/><Relationship Id="rId11" Type="http://schemas.openxmlformats.org/officeDocument/2006/relationships/hyperlink" Target="https://www.folksong.org.nz/tika_tonu/index.html" TargetMode="External"/><Relationship Id="rId5" Type="http://schemas.openxmlformats.org/officeDocument/2006/relationships/hyperlink" Target="https://www.youtube.com/watch?v=31Oaw8RVHfs" TargetMode="External"/><Relationship Id="rId10" Type="http://schemas.openxmlformats.org/officeDocument/2006/relationships/hyperlink" Target="https://www.youtube.com/watch?v=NYIrQ3LzTKY" TargetMode="External"/><Relationship Id="rId4" Type="http://schemas.openxmlformats.org/officeDocument/2006/relationships/hyperlink" Target="https://www.youtube.com/watch?v=uLh0-pT4OQc" TargetMode="External"/><Relationship Id="rId9" Type="http://schemas.openxmlformats.org/officeDocument/2006/relationships/hyperlink" Target="https://www.youtube.com/watch?v=sT5xq3_p6I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9.xml"/><Relationship Id="rId7" Type="http://schemas.openxmlformats.org/officeDocument/2006/relationships/slide" Target="slide15.xml"/><Relationship Id="rId12" Type="http://schemas.openxmlformats.org/officeDocument/2006/relationships/slide" Target="slide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11.xml"/><Relationship Id="rId9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la7PaNzCF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fJdSCkzP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5" y="674700"/>
            <a:ext cx="9144002" cy="37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00" y="586588"/>
            <a:ext cx="3321999" cy="40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5349" y="586588"/>
            <a:ext cx="4216355" cy="41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/>
        </p:nvSpPr>
        <p:spPr>
          <a:xfrm>
            <a:off x="3069900" y="109600"/>
            <a:ext cx="3004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0000"/>
                </a:solidFill>
                <a:latin typeface="McLaren"/>
                <a:ea typeface="McLaren"/>
                <a:cs typeface="McLaren"/>
                <a:sym typeface="McLaren"/>
              </a:rPr>
              <a:t>Te Aroha Chords</a:t>
            </a:r>
            <a:endParaRPr sz="1900" b="1">
              <a:solidFill>
                <a:srgbClr val="FF0000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66775" y="138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 b="1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Utaina</a:t>
            </a:r>
            <a:endParaRPr sz="372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100" y="102725"/>
            <a:ext cx="5324400" cy="49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66775" y="138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 b="1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Tutira mai</a:t>
            </a:r>
            <a:endParaRPr sz="372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 rotWithShape="1">
          <a:blip r:embed="rId4">
            <a:alphaModFix/>
          </a:blip>
          <a:srcRect t="21763" b="15173"/>
          <a:stretch/>
        </p:blipFill>
        <p:spPr>
          <a:xfrm>
            <a:off x="706150" y="1006675"/>
            <a:ext cx="7731675" cy="365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66775" y="138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b="1">
                <a:solidFill>
                  <a:srgbClr val="FF5252"/>
                </a:solidFill>
                <a:latin typeface="McLaren"/>
                <a:ea typeface="McLaren"/>
                <a:cs typeface="McLaren"/>
                <a:sym typeface="McLaren"/>
              </a:rPr>
              <a:t>Tutira mai chords</a:t>
            </a:r>
            <a:endParaRPr sz="2820" b="1">
              <a:solidFill>
                <a:srgbClr val="FF5252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800" y="881101"/>
            <a:ext cx="5059725" cy="42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66775" y="138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Tōia mai te waka</a:t>
            </a:r>
            <a:endParaRPr sz="372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100" y="752775"/>
            <a:ext cx="8619974" cy="37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6889450" y="4662300"/>
            <a:ext cx="214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Actions in te reo</a:t>
            </a:r>
            <a:r>
              <a:rPr lang="en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</a:rPr>
              <a:t> </a:t>
            </a:r>
            <a:endParaRPr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66775" y="138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Ngā iwi e</a:t>
            </a:r>
            <a:endParaRPr sz="372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0750" y="753325"/>
            <a:ext cx="2939636" cy="412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5311" y="753325"/>
            <a:ext cx="3622910" cy="41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/>
        </p:nvSpPr>
        <p:spPr>
          <a:xfrm>
            <a:off x="7833225" y="4561525"/>
            <a:ext cx="122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Actions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81D45-DDCF-2C4B-A67C-3088458DCD9E}"/>
              </a:ext>
            </a:extLst>
          </p:cNvPr>
          <p:cNvSpPr txBox="1"/>
          <p:nvPr/>
        </p:nvSpPr>
        <p:spPr>
          <a:xfrm>
            <a:off x="5123777" y="799491"/>
            <a:ext cx="193605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100" dirty="0"/>
              <a:t>E hine ma, e hine ma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60860-06C6-715E-D7BA-539E9AD6442E}"/>
              </a:ext>
            </a:extLst>
          </p:cNvPr>
          <p:cNvSpPr txBox="1"/>
          <p:nvPr/>
        </p:nvSpPr>
        <p:spPr>
          <a:xfrm>
            <a:off x="5123777" y="2840245"/>
            <a:ext cx="206540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100" dirty="0"/>
              <a:t>E tama ma, e tama ma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88088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b="1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Toro mai tō ringa</a:t>
            </a:r>
            <a:endParaRPr sz="24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2201" y="572700"/>
            <a:ext cx="4794163" cy="44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/>
        </p:nvSpPr>
        <p:spPr>
          <a:xfrm>
            <a:off x="7668050" y="4443550"/>
            <a:ext cx="133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Actions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88088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100" b="1" u="sng">
                <a:solidFill>
                  <a:schemeClr val="accent1"/>
                </a:solidFill>
                <a:highlight>
                  <a:schemeClr val="lt1"/>
                </a:highlight>
                <a:latin typeface="McLaren"/>
                <a:ea typeface="McLaren"/>
                <a:cs typeface="McLaren"/>
                <a:sym typeface="McLar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Hareruia</a:t>
            </a:r>
            <a:endParaRPr sz="3100" b="1">
              <a:solidFill>
                <a:schemeClr val="accent1"/>
              </a:solidFill>
              <a:highlight>
                <a:schemeClr val="lt1"/>
              </a:highlight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650" y="692100"/>
            <a:ext cx="5830700" cy="42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/>
          <p:nvPr/>
        </p:nvSpPr>
        <p:spPr>
          <a:xfrm>
            <a:off x="7550275" y="3641375"/>
            <a:ext cx="1667400" cy="1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Rotorua Boys do Hareruia</a:t>
            </a:r>
            <a:endParaRPr sz="1300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Auckland Girls do Hareruia</a:t>
            </a:r>
            <a:endParaRPr sz="1300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88088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100" b="1" u="sng">
                <a:solidFill>
                  <a:schemeClr val="accent1"/>
                </a:solidFill>
                <a:highlight>
                  <a:schemeClr val="lt1"/>
                </a:highlight>
                <a:latin typeface="McLaren"/>
                <a:ea typeface="McLaren"/>
                <a:cs typeface="McLaren"/>
                <a:sym typeface="McLar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Haere mai</a:t>
            </a:r>
            <a:endParaRPr sz="3100" b="1">
              <a:solidFill>
                <a:schemeClr val="accent1"/>
              </a:solidFill>
              <a:highlight>
                <a:schemeClr val="lt1"/>
              </a:highlight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311700" y="78490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Haere mai (haere mai)</a:t>
            </a:r>
            <a:endParaRPr sz="1800">
              <a:solidFill>
                <a:srgbClr val="42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Haere mai (haere mai)</a:t>
            </a:r>
            <a:endParaRPr sz="1800">
              <a:solidFill>
                <a:srgbClr val="42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E ngā iwi e</a:t>
            </a:r>
            <a:endParaRPr sz="1800">
              <a:solidFill>
                <a:srgbClr val="42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Haere mai</a:t>
            </a:r>
            <a:endParaRPr sz="1800">
              <a:solidFill>
                <a:srgbClr val="42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Ki runga ō te marae</a:t>
            </a:r>
            <a:endParaRPr sz="1800">
              <a:solidFill>
                <a:srgbClr val="42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Hui mai tātou katoa (tātou katoa )</a:t>
            </a:r>
            <a:endParaRPr sz="1800">
              <a:solidFill>
                <a:srgbClr val="42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E hine mā (e hine mā)</a:t>
            </a:r>
            <a:endParaRPr sz="1800">
              <a:solidFill>
                <a:srgbClr val="42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E tama mā (e tama mā)  </a:t>
            </a:r>
            <a:endParaRPr sz="1800">
              <a:solidFill>
                <a:srgbClr val="42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endParaRPr sz="1050">
              <a:solidFill>
                <a:srgbClr val="42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1600"/>
              </a:spcAft>
              <a:buNone/>
            </a:pPr>
            <a:endParaRPr>
              <a:solidFill>
                <a:srgbClr val="595959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4832400" y="1073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Hapainga o te mana Māori e</a:t>
            </a:r>
            <a:endParaRPr sz="1800">
              <a:solidFill>
                <a:srgbClr val="42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Kia rewa runga rawa</a:t>
            </a:r>
            <a:endParaRPr sz="1800">
              <a:solidFill>
                <a:srgbClr val="42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I ahaha</a:t>
            </a:r>
            <a:endParaRPr sz="1800">
              <a:solidFill>
                <a:srgbClr val="42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E ngā iwi e</a:t>
            </a:r>
            <a:endParaRPr sz="1800">
              <a:solidFill>
                <a:srgbClr val="42424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lang="en" sz="1800">
                <a:solidFill>
                  <a:srgbClr val="424242"/>
                </a:solidFill>
                <a:latin typeface="Balsamiq Sans"/>
                <a:ea typeface="Balsamiq Sans"/>
                <a:cs typeface="Balsamiq Sans"/>
                <a:sym typeface="Balsamiq Sans"/>
              </a:rPr>
              <a:t>Haere mai, haere mai, haere mai</a:t>
            </a:r>
            <a:endParaRPr sz="1800">
              <a:solidFill>
                <a:srgbClr val="595959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88088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00" b="1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 aha te hau</a:t>
            </a:r>
            <a:endParaRPr sz="30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highlight>
                <a:schemeClr val="lt1"/>
              </a:highlight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2348450" y="6127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He aha te hau</a:t>
            </a:r>
            <a:endParaRPr sz="150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He aha te hau e wawara mai</a:t>
            </a:r>
            <a:endParaRPr sz="150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He tiu, he raki</a:t>
            </a:r>
            <a:endParaRPr sz="150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Nāna i a mai te pūpū-tarakihi ki uta</a:t>
            </a:r>
            <a:endParaRPr sz="150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E tikina </a:t>
            </a:r>
            <a:endParaRPr sz="150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atu e au te kōtiu</a:t>
            </a:r>
            <a:endParaRPr sz="150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Ko ia te pou, te pou whakairo </a:t>
            </a:r>
            <a:endParaRPr sz="150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ka tū ki Waitematā</a:t>
            </a:r>
            <a:endParaRPr sz="150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 ōku wairangi ee</a:t>
            </a:r>
            <a:endParaRPr sz="1500">
              <a:solidFill>
                <a:srgbClr val="00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500">
                <a:solidFill>
                  <a:srgbClr val="00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Kōkiri!</a:t>
            </a:r>
            <a:endParaRPr sz="1500">
              <a:solidFill>
                <a:srgbClr val="595959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832350" y="222150"/>
            <a:ext cx="7479300" cy="4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333333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Karakia </a:t>
            </a:r>
            <a:endParaRPr sz="1900" b="1">
              <a:solidFill>
                <a:srgbClr val="333333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rgbClr val="333333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Kia hora te marino </a:t>
            </a:r>
            <a:endParaRPr sz="1800" b="1">
              <a:solidFill>
                <a:srgbClr val="FF0000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May peace be widespread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Kia whakapapa pounamu te moana </a:t>
            </a:r>
            <a:endParaRPr sz="1800" b="1">
              <a:solidFill>
                <a:srgbClr val="FF0000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May the sea be like greenstone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Hei huarahi  ma tatou i te rangi nei </a:t>
            </a:r>
            <a:endParaRPr sz="1800" b="1">
              <a:solidFill>
                <a:srgbClr val="FF0000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A pathway for us all this day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Aroha atu aroha mai </a:t>
            </a:r>
            <a:endParaRPr sz="1800" b="1">
              <a:solidFill>
                <a:srgbClr val="FF0000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Give love, receive love</a:t>
            </a:r>
            <a:endParaRPr sz="1300">
              <a:solidFill>
                <a:srgbClr val="333333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Tatou i a tatou katoa</a:t>
            </a:r>
            <a:endParaRPr sz="1800" b="1">
              <a:solidFill>
                <a:srgbClr val="FF0000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Let us show respect for each other</a:t>
            </a:r>
            <a:endParaRPr sz="2300"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88088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 te Hokowhitu</a:t>
            </a:r>
            <a:endParaRPr u="sng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highlight>
                <a:schemeClr val="lt1"/>
              </a:highlight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10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7238" y="612025"/>
            <a:ext cx="4569525" cy="43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311700" y="366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b="1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Anthem</a:t>
            </a:r>
            <a:endParaRPr sz="302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175" y="1554481"/>
            <a:ext cx="7467975" cy="28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Waiata ahau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Waiata ahau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Ki a Ihowa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Waiata ahau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Ki a Ihu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Ka tangi te manu tioriori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E te Ariki, E te Ariki 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193" name="Google Shape;193;p34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Waiata Ahau guitar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Lockdown Kapa Haka </a:t>
            </a:r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Nga iwi e </a:t>
            </a:r>
            <a:r>
              <a:rPr lang="en" u="sng">
                <a:solidFill>
                  <a:schemeClr val="hlink"/>
                </a:solidFill>
                <a:hlinkClick r:id="rId4"/>
              </a:rPr>
              <a:t>(chords)</a:t>
            </a:r>
            <a:r>
              <a:rPr lang="en"/>
              <a:t>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 Aroha </a:t>
            </a:r>
            <a:r>
              <a:rPr lang="en" u="sng">
                <a:solidFill>
                  <a:schemeClr val="hlink"/>
                </a:solidFill>
                <a:hlinkClick r:id="rId5"/>
              </a:rPr>
              <a:t>(Chords)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 Honore </a:t>
            </a:r>
            <a:r>
              <a:rPr lang="en" u="sng">
                <a:solidFill>
                  <a:schemeClr val="hlink"/>
                </a:solidFill>
                <a:hlinkClick r:id="rId5"/>
              </a:rPr>
              <a:t>(chords)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Haere mai (</a:t>
            </a:r>
            <a:r>
              <a:rPr lang="en" u="sng">
                <a:solidFill>
                  <a:schemeClr val="hlink"/>
                </a:solidFill>
                <a:hlinkClick r:id="rId6"/>
              </a:rPr>
              <a:t>chords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Whakataka te hau (</a:t>
            </a:r>
            <a:r>
              <a:rPr lang="en" u="sng">
                <a:solidFill>
                  <a:schemeClr val="hlink"/>
                </a:solidFill>
                <a:hlinkClick r:id="rId7"/>
              </a:rPr>
              <a:t>chords</a:t>
            </a:r>
            <a:r>
              <a:rPr lang="en"/>
              <a:t>)</a:t>
            </a:r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 </a:t>
            </a:r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body" idx="1"/>
          </p:nvPr>
        </p:nvSpPr>
        <p:spPr>
          <a:xfrm>
            <a:off x="413900" y="1017725"/>
            <a:ext cx="482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E waka eke noa </a:t>
            </a:r>
            <a:r>
              <a:rPr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Haere Mai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Whakataka te hau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/>
              <a:t>School Mihi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 aha te hau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Toro mai to ringa with </a:t>
            </a:r>
            <a:r>
              <a:rPr lang="en" sz="20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chords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u="sng">
                <a:solidFill>
                  <a:schemeClr val="hlink"/>
                </a:solidFill>
                <a:hlinkClick r:id="rId7"/>
              </a:rPr>
              <a:t>Hokowhitu (harmonic resonators)</a:t>
            </a:r>
            <a:r>
              <a:rPr lang="en" sz="2000"/>
              <a:t>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Haka</a:t>
            </a:r>
            <a:r>
              <a:rPr lang="en" sz="2000"/>
              <a:t> - Ka mate/ He Manu Ka Rere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207" name="Google Shape;207;p36"/>
          <p:cNvSpPr txBox="1">
            <a:spLocks noGrp="1"/>
          </p:cNvSpPr>
          <p:nvPr>
            <p:ph type="body" idx="2"/>
          </p:nvPr>
        </p:nvSpPr>
        <p:spPr>
          <a:xfrm>
            <a:off x="5904125" y="8635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Ka mate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Utaina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Mau rakau  ****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u="sng">
                <a:solidFill>
                  <a:schemeClr val="hlink"/>
                </a:solidFill>
                <a:hlinkClick r:id="rId10"/>
              </a:rPr>
              <a:t>Tika Tonu</a:t>
            </a:r>
            <a:r>
              <a:rPr lang="en" sz="2000"/>
              <a:t>    </a:t>
            </a:r>
            <a:r>
              <a:rPr lang="en" sz="2000" u="sng">
                <a:solidFill>
                  <a:schemeClr val="hlink"/>
                </a:solidFill>
                <a:hlinkClick r:id="rId11"/>
              </a:rPr>
              <a:t>detail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u="sng">
                <a:solidFill>
                  <a:schemeClr val="hlink"/>
                </a:solidFill>
                <a:hlinkClick r:id="rId9"/>
              </a:rPr>
              <a:t>Utaina </a:t>
            </a:r>
            <a:r>
              <a:rPr lang="en" sz="2000" u="sng">
                <a:solidFill>
                  <a:schemeClr val="hlink"/>
                </a:solidFill>
                <a:hlinkClick r:id="rId12"/>
              </a:rPr>
              <a:t>Utaina actions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l="490" r="-489" b="14726"/>
          <a:stretch/>
        </p:blipFill>
        <p:spPr>
          <a:xfrm>
            <a:off x="1166988" y="154850"/>
            <a:ext cx="7140274" cy="456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311700" y="216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 b="1">
                <a:latin typeface="McLaren"/>
                <a:ea typeface="McLaren"/>
                <a:cs typeface="McLaren"/>
                <a:sym typeface="McLaren"/>
              </a:rPr>
              <a:t>Waiata</a:t>
            </a:r>
            <a:endParaRPr sz="2920" b="1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862225" y="1238975"/>
            <a:ext cx="394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accent1"/>
                </a:solidFill>
                <a:latin typeface="Balsamiq Sans"/>
                <a:ea typeface="Balsamiq Sans"/>
                <a:cs typeface="Balsamiq Sans"/>
                <a:sym typeface="Balsamiq San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 Aroha </a:t>
            </a:r>
            <a:endParaRPr sz="3000" dirty="0">
              <a:solidFill>
                <a:schemeClr val="accen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accent1"/>
                </a:solidFill>
                <a:latin typeface="Balsamiq Sans"/>
                <a:ea typeface="Balsamiq Sans"/>
                <a:cs typeface="Balsamiq Sans"/>
                <a:sym typeface="Balsamiq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Utaina </a:t>
            </a:r>
            <a:endParaRPr sz="3000" dirty="0">
              <a:solidFill>
                <a:schemeClr val="accen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accent1"/>
                </a:solidFill>
                <a:latin typeface="Balsamiq Sans"/>
                <a:ea typeface="Balsamiq Sans"/>
                <a:cs typeface="Balsamiq Sans"/>
                <a:sym typeface="Balsamiq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Tutira mai</a:t>
            </a:r>
            <a:endParaRPr sz="3000" dirty="0">
              <a:solidFill>
                <a:schemeClr val="accen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accent1"/>
                </a:solidFill>
                <a:latin typeface="Balsamiq Sans"/>
                <a:ea typeface="Balsamiq Sans"/>
                <a:cs typeface="Balsamiq Sans"/>
                <a:sym typeface="Balsamiq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Tōia mai te waka</a:t>
            </a:r>
            <a:endParaRPr sz="3000" dirty="0">
              <a:solidFill>
                <a:schemeClr val="accen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accent1"/>
                </a:solidFill>
                <a:latin typeface="Balsamiq Sans"/>
                <a:ea typeface="Balsamiq Sans"/>
                <a:cs typeface="Balsamiq Sans"/>
                <a:sym typeface="Balsamiq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Nga iwi e</a:t>
            </a:r>
            <a:endParaRPr sz="3000" dirty="0">
              <a:solidFill>
                <a:schemeClr val="accen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accent1"/>
              </a:solidFill>
              <a:highlight>
                <a:schemeClr val="lt1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3000" dirty="0">
              <a:solidFill>
                <a:schemeClr val="accen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accen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accen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accen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5136000" y="1238975"/>
            <a:ext cx="3696300" cy="29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accent1"/>
                </a:solidFill>
                <a:latin typeface="Balsamiq Sans"/>
                <a:ea typeface="Balsamiq Sans"/>
                <a:cs typeface="Balsamiq Sans"/>
                <a:sym typeface="Balsamiq Sans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Toro mai tō ringa</a:t>
            </a:r>
            <a:endParaRPr sz="3000">
              <a:solidFill>
                <a:schemeClr val="accent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accent1"/>
                </a:solidFill>
                <a:highlight>
                  <a:schemeClr val="lt1"/>
                </a:highlight>
                <a:latin typeface="Balsamiq Sans"/>
                <a:ea typeface="Balsamiq Sans"/>
                <a:cs typeface="Balsamiq Sans"/>
                <a:sym typeface="Balsamiq Sans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Hareruia</a:t>
            </a:r>
            <a:endParaRPr sz="3000">
              <a:solidFill>
                <a:schemeClr val="accent1"/>
              </a:solidFill>
              <a:highlight>
                <a:schemeClr val="lt1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accent1"/>
                </a:solidFill>
                <a:highlight>
                  <a:schemeClr val="lt1"/>
                </a:highlight>
                <a:latin typeface="Balsamiq Sans"/>
                <a:ea typeface="Balsamiq Sans"/>
                <a:cs typeface="Balsamiq Sans"/>
                <a:sym typeface="Balsamiq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Haere mai</a:t>
            </a:r>
            <a:endParaRPr sz="3000">
              <a:solidFill>
                <a:schemeClr val="accent1"/>
              </a:solidFill>
              <a:highlight>
                <a:schemeClr val="lt1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accent1"/>
                </a:solidFill>
                <a:latin typeface="Balsamiq Sans"/>
                <a:ea typeface="Balsamiq Sans"/>
                <a:cs typeface="Balsamiq Sans"/>
                <a:sym typeface="Balsamiq Sans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 aha te hau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u="sng">
                <a:solidFill>
                  <a:schemeClr val="accent1"/>
                </a:solidFill>
                <a:highlight>
                  <a:schemeClr val="lt1"/>
                </a:highlight>
                <a:latin typeface="Balsamiq Sans"/>
                <a:ea typeface="Balsamiq Sans"/>
                <a:cs typeface="Balsamiq Sans"/>
                <a:sym typeface="Balsamiq Sans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anthem</a:t>
            </a:r>
            <a:endParaRPr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311700" y="382100"/>
            <a:ext cx="561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He Manu Ka Rere </a:t>
            </a:r>
            <a:r>
              <a:rPr lang="en">
                <a:solidFill>
                  <a:srgbClr val="000000"/>
                </a:solidFill>
              </a:rPr>
              <a:t>(Nā Kereama Nathan 2014)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311700" y="1152475"/>
            <a:ext cx="4761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Kai a te rangatira</a:t>
            </a:r>
            <a:r>
              <a:rPr lang="en" sz="2400">
                <a:solidFill>
                  <a:srgbClr val="595959"/>
                </a:solidFill>
              </a:rPr>
              <a:t> he kupu, he reo 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Kai a te manu</a:t>
            </a:r>
            <a:r>
              <a:rPr lang="en" sz="2400">
                <a:solidFill>
                  <a:srgbClr val="595959"/>
                </a:solidFill>
              </a:rPr>
              <a:t> he kōrari, he miro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Ki te kai i te miro</a:t>
            </a:r>
            <a:endParaRPr sz="24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Homai te ngāhere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Ki te kai i te mōhio</a:t>
            </a:r>
            <a:endParaRPr sz="24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Homai te ao</a:t>
            </a:r>
            <a:endParaRPr sz="2400">
              <a:solidFill>
                <a:srgbClr val="595959"/>
              </a:solidFill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543335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He manu huruhuru</a:t>
            </a:r>
            <a:endParaRPr sz="24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E rere, e rere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He manu huruhuru</a:t>
            </a:r>
            <a:endParaRPr sz="24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Kōkiri e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8336550" y="180875"/>
            <a:ext cx="66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cLaren"/>
                <a:ea typeface="McLaren"/>
                <a:cs typeface="McLaren"/>
                <a:sym typeface="McLaren"/>
              </a:rPr>
              <a:t>Haka</a:t>
            </a:r>
            <a:endParaRPr b="1">
              <a:latin typeface="McLaren"/>
              <a:ea typeface="McLaren"/>
              <a:cs typeface="McLaren"/>
              <a:sym typeface="McLare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78050" y="-7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 mate</a:t>
            </a:r>
            <a:endParaRPr sz="3020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233100" y="487600"/>
            <a:ext cx="4338900" cy="45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Taringa Whakarongo </a:t>
            </a:r>
            <a:endParaRPr sz="1700">
              <a:solidFill>
                <a:srgbClr val="FF0000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Ka rite Ka rite Kia Mau!</a:t>
            </a:r>
            <a:r>
              <a:rPr lang="en" sz="1700">
                <a:solidFill>
                  <a:srgbClr val="77684B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lang="en" sz="1700">
                <a:solidFill>
                  <a:srgbClr val="FF0000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endParaRPr sz="1700">
              <a:solidFill>
                <a:srgbClr val="FF0000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Hei! Ring ringa Pakia </a:t>
            </a:r>
            <a:endParaRPr sz="1700">
              <a:solidFill>
                <a:srgbClr val="77684B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Wae wae takahia kia kino Nei hoki</a:t>
            </a:r>
            <a:r>
              <a:rPr lang="en" sz="1700">
                <a:solidFill>
                  <a:srgbClr val="77684B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endParaRPr sz="1700">
              <a:solidFill>
                <a:srgbClr val="77684B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77684B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Ka mate! Ka mate! Ka ora! Ka ora!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Ka mate! Ka mate! Ka ora! Ka ora!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Tenei te tangata puhuru huru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Nana nei i tiki mai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Balsamiq Sans"/>
                <a:ea typeface="Balsamiq Sans"/>
                <a:cs typeface="Balsamiq Sans"/>
                <a:sym typeface="Balsamiq Sans"/>
              </a:rPr>
              <a:t>Whakawhiti te ra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Balsamiq Sans"/>
                <a:ea typeface="Balsamiq Sans"/>
                <a:cs typeface="Balsamiq Sans"/>
                <a:sym typeface="Balsamiq Sans"/>
              </a:rPr>
              <a:t>A upa … ne! ka upa … ne!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Balsamiq Sans"/>
                <a:ea typeface="Balsamiq Sans"/>
                <a:cs typeface="Balsamiq Sans"/>
                <a:sym typeface="Balsamiq Sans"/>
              </a:rPr>
              <a:t>A upane kaupane whiti te ra!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Balsamiq Sans"/>
                <a:ea typeface="Balsamiq Sans"/>
                <a:cs typeface="Balsamiq Sans"/>
                <a:sym typeface="Balsamiq Sans"/>
              </a:rPr>
              <a:t>Hi !!!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300">
              <a:solidFill>
                <a:srgbClr val="595959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11025" y="487600"/>
            <a:ext cx="4338900" cy="4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rgbClr val="FF0000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Listen</a:t>
            </a:r>
            <a:endParaRPr sz="1700" i="1">
              <a:solidFill>
                <a:srgbClr val="FF0000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rgbClr val="FF0000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Get Ready</a:t>
            </a:r>
            <a:endParaRPr sz="1700" i="1">
              <a:solidFill>
                <a:srgbClr val="FF0000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rgbClr val="FF0000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slap hands</a:t>
            </a:r>
            <a:endParaRPr sz="1700" i="1">
              <a:solidFill>
                <a:srgbClr val="FF0000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solidFill>
                <a:schemeClr val="dk1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i="1">
              <a:solidFill>
                <a:schemeClr val="dk1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chemeClr val="dk1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I die! I die! I live! I live!</a:t>
            </a:r>
            <a:endParaRPr sz="1700" i="1">
              <a:solidFill>
                <a:schemeClr val="dk1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chemeClr val="dk1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I die! I die! I live! I live!</a:t>
            </a:r>
            <a:endParaRPr sz="1700" i="1">
              <a:solidFill>
                <a:schemeClr val="dk1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chemeClr val="dk1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This is the hairy man</a:t>
            </a:r>
            <a:endParaRPr sz="1700" i="1">
              <a:solidFill>
                <a:schemeClr val="dk1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chemeClr val="dk1"/>
                </a:solidFill>
                <a:highlight>
                  <a:srgbClr val="FFFFFF"/>
                </a:highlight>
                <a:latin typeface="Balsamiq Sans"/>
                <a:ea typeface="Balsamiq Sans"/>
                <a:cs typeface="Balsamiq Sans"/>
                <a:sym typeface="Balsamiq Sans"/>
              </a:rPr>
              <a:t>Who fetched the Sun</a:t>
            </a:r>
            <a:endParaRPr sz="1700" i="1">
              <a:solidFill>
                <a:schemeClr val="dk1"/>
              </a:solidFill>
              <a:highlight>
                <a:srgbClr val="FFFFFF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chemeClr val="dk1"/>
                </a:solidFill>
                <a:highlight>
                  <a:schemeClr val="lt1"/>
                </a:highlight>
                <a:latin typeface="Balsamiq Sans"/>
                <a:ea typeface="Balsamiq Sans"/>
                <a:cs typeface="Balsamiq Sans"/>
                <a:sym typeface="Balsamiq Sans"/>
              </a:rPr>
              <a:t>And caused it to shine again</a:t>
            </a:r>
            <a:endParaRPr sz="1700" i="1">
              <a:solidFill>
                <a:schemeClr val="dk1"/>
              </a:solidFill>
              <a:highlight>
                <a:schemeClr val="lt1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chemeClr val="dk1"/>
                </a:solidFill>
                <a:highlight>
                  <a:schemeClr val="lt1"/>
                </a:highlight>
                <a:latin typeface="Balsamiq Sans"/>
                <a:ea typeface="Balsamiq Sans"/>
                <a:cs typeface="Balsamiq Sans"/>
                <a:sym typeface="Balsamiq Sans"/>
              </a:rPr>
              <a:t>One upward step! Another upward step!</a:t>
            </a:r>
            <a:endParaRPr sz="1700" i="1">
              <a:solidFill>
                <a:schemeClr val="dk1"/>
              </a:solidFill>
              <a:highlight>
                <a:schemeClr val="lt1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i="1">
                <a:solidFill>
                  <a:schemeClr val="dk1"/>
                </a:solidFill>
                <a:highlight>
                  <a:schemeClr val="lt1"/>
                </a:highlight>
                <a:latin typeface="Balsamiq Sans"/>
                <a:ea typeface="Balsamiq Sans"/>
                <a:cs typeface="Balsamiq Sans"/>
                <a:sym typeface="Balsamiq Sans"/>
              </a:rPr>
              <a:t>An upward step, another.. the Sun shines!!</a:t>
            </a:r>
            <a:endParaRPr sz="1700" i="1">
              <a:solidFill>
                <a:schemeClr val="dk1"/>
              </a:solidFill>
              <a:highlight>
                <a:schemeClr val="lt1"/>
              </a:highlight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700" i="1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74625" y="170825"/>
            <a:ext cx="36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cLaren"/>
                <a:ea typeface="McLaren"/>
                <a:cs typeface="McLaren"/>
                <a:sym typeface="McLaren"/>
              </a:rPr>
              <a:t>Karanga - Kōtiro</a:t>
            </a:r>
            <a:endParaRPr b="1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27425" y="1014525"/>
            <a:ext cx="392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333333"/>
                </a:solidFill>
                <a:latin typeface="Balsamiq Sans"/>
                <a:ea typeface="Balsamiq Sans"/>
                <a:cs typeface="Balsamiq Sans"/>
                <a:sym typeface="Balsamiq Sans"/>
              </a:rPr>
              <a:t>Tauawhi mai ra nga tipuna o Aotearoa</a:t>
            </a:r>
            <a:endParaRPr sz="1700">
              <a:solidFill>
                <a:srgbClr val="333333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333333"/>
                </a:solidFill>
                <a:latin typeface="Balsamiq Sans"/>
                <a:ea typeface="Balsamiq Sans"/>
                <a:cs typeface="Balsamiq Sans"/>
                <a:sym typeface="Balsamiq Sans"/>
              </a:rPr>
              <a:t>Kia piri kia tata mai ra ki taku taha e</a:t>
            </a:r>
            <a:endParaRPr sz="1700">
              <a:solidFill>
                <a:srgbClr val="333333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333333"/>
                </a:solidFill>
                <a:latin typeface="Balsamiq Sans"/>
                <a:ea typeface="Balsamiq Sans"/>
                <a:cs typeface="Balsamiq Sans"/>
                <a:sym typeface="Balsamiq Sans"/>
              </a:rPr>
              <a:t>Nau mai! Haere mai!</a:t>
            </a:r>
            <a:endParaRPr sz="1700">
              <a:solidFill>
                <a:srgbClr val="333333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333333"/>
                </a:solidFill>
                <a:latin typeface="Balsamiq Sans"/>
                <a:ea typeface="Balsamiq Sans"/>
                <a:cs typeface="Balsamiq Sans"/>
                <a:sym typeface="Balsamiq Sans"/>
              </a:rPr>
              <a:t>Hoki mai ra eeee!</a:t>
            </a:r>
            <a:endParaRPr sz="2200"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5143575" y="170825"/>
            <a:ext cx="360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cLaren"/>
                <a:ea typeface="McLaren"/>
                <a:cs typeface="McLaren"/>
                <a:sym typeface="McLaren"/>
              </a:rPr>
              <a:t>Haka - Tama</a:t>
            </a:r>
            <a:endParaRPr b="1"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5080575" y="943750"/>
            <a:ext cx="3667800" cy="38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E te rangatahi e haruru nei.</a:t>
            </a:r>
            <a:endParaRPr sz="150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I Au! Au! Auē! Ha!</a:t>
            </a:r>
            <a:endParaRPr sz="150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Ngā tamariki! Hi!</a:t>
            </a:r>
            <a:endParaRPr sz="150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Ngā tamariki! Hi!</a:t>
            </a:r>
            <a:endParaRPr sz="150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Aki - Akina! Hi!</a:t>
            </a:r>
            <a:endParaRPr sz="150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Hikitia! Hi!</a:t>
            </a:r>
            <a:endParaRPr sz="150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Au! Au! Auē! Ha!</a:t>
            </a:r>
            <a:endParaRPr sz="150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Ngā tamariki! Hi!</a:t>
            </a:r>
            <a:endParaRPr sz="150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Ngā tamariki! Hi!</a:t>
            </a:r>
            <a:endParaRPr sz="150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Aki - Akina! Hi!</a:t>
            </a:r>
            <a:endParaRPr sz="150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Hikitia! Hi!</a:t>
            </a:r>
            <a:endParaRPr sz="150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Ko te mana o te iwi e ngunguru nei!</a:t>
            </a:r>
            <a:endParaRPr sz="150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E Au! Au! Auē! Ha!   </a:t>
            </a:r>
            <a:endParaRPr sz="1500">
              <a:solidFill>
                <a:schemeClr val="dk1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rPr>
              <a:t>Hi</a:t>
            </a:r>
            <a:endParaRPr sz="1600"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50" y="3114425"/>
            <a:ext cx="4512325" cy="10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233075" y="222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McLaren"/>
                <a:ea typeface="McLaren"/>
                <a:cs typeface="McLaren"/>
                <a:sym typeface="McLaren"/>
              </a:rPr>
              <a:t>Karanga</a:t>
            </a:r>
            <a:endParaRPr sz="3020"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625" y="222513"/>
            <a:ext cx="4598860" cy="46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66775" y="138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 b="1" u="sng">
                <a:solidFill>
                  <a:schemeClr val="accent1"/>
                </a:solidFill>
                <a:latin typeface="McLaren"/>
                <a:ea typeface="McLaren"/>
                <a:cs typeface="McLaren"/>
                <a:sym typeface="McLar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 Aroha</a:t>
            </a:r>
            <a:endParaRPr sz="3720" b="1">
              <a:solidFill>
                <a:schemeClr val="accent1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4">
            <a:alphaModFix/>
          </a:blip>
          <a:srcRect l="14338" t="31488" r="12540" b="15891"/>
          <a:stretch/>
        </p:blipFill>
        <p:spPr>
          <a:xfrm>
            <a:off x="1165087" y="1203300"/>
            <a:ext cx="6813825" cy="27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On-screen Show (16:9)</PresentationFormat>
  <Paragraphs>163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Balsamiq Sans</vt:lpstr>
      <vt:lpstr>Arial</vt:lpstr>
      <vt:lpstr>McLaren</vt:lpstr>
      <vt:lpstr>Simple Light</vt:lpstr>
      <vt:lpstr>PowerPoint Presentation</vt:lpstr>
      <vt:lpstr>PowerPoint Presentation</vt:lpstr>
      <vt:lpstr>PowerPoint Presentation</vt:lpstr>
      <vt:lpstr>Waiata</vt:lpstr>
      <vt:lpstr>PowerPoint Presentation</vt:lpstr>
      <vt:lpstr>Ka mate</vt:lpstr>
      <vt:lpstr>Karanga - Kōtiro</vt:lpstr>
      <vt:lpstr>Karanga</vt:lpstr>
      <vt:lpstr>Te Aroha</vt:lpstr>
      <vt:lpstr>PowerPoint Presentation</vt:lpstr>
      <vt:lpstr>Utaina</vt:lpstr>
      <vt:lpstr>Tutira mai</vt:lpstr>
      <vt:lpstr>Tutira mai chords</vt:lpstr>
      <vt:lpstr>Tōia mai te waka</vt:lpstr>
      <vt:lpstr>Ngā iwi e</vt:lpstr>
      <vt:lpstr>Toro mai tō ringa  </vt:lpstr>
      <vt:lpstr>Hareruia   </vt:lpstr>
      <vt:lpstr>Haere mai   </vt:lpstr>
      <vt:lpstr>He aha te hau    </vt:lpstr>
      <vt:lpstr>E te Hokowhitu     </vt:lpstr>
      <vt:lpstr>National Anthem</vt:lpstr>
      <vt:lpstr>PowerPoint Presentation</vt:lpstr>
      <vt:lpstr>Lockdown Kapa Haka </vt:lpstr>
      <vt:lpstr>2021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Amy-Lee Gould</cp:lastModifiedBy>
  <cp:revision>1</cp:revision>
  <dcterms:modified xsi:type="dcterms:W3CDTF">2022-05-11T04:13:34Z</dcterms:modified>
</cp:coreProperties>
</file>